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0" r:id="rId5"/>
    <p:sldId id="261" r:id="rId6"/>
    <p:sldId id="262" r:id="rId7"/>
    <p:sldId id="257"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8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t>‹#›</a:t>
            </a:fld>
            <a:endParaRPr lang="en-US"/>
          </a:p>
        </p:txBody>
      </p:sp>
    </p:spTree>
    <p:extLst>
      <p:ext uri="{BB962C8B-B14F-4D97-AF65-F5344CB8AC3E}">
        <p14:creationId xmlns:p14="http://schemas.microsoft.com/office/powerpoint/2010/main" val="26884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F2E34D-57B0-41D5-A7AF-DF10D1068115}" type="datetime1">
              <a:rPr lang="en-US" smtClean="0"/>
              <a:t>8/5/2020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6E8327-77F4-4A2B-9238-101C8E3404E4}"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87327A-3B7B-4F18-AD00-4892CF91FF9D}"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8241-E647-4007-AB01-BB30869910EB}"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9F5554-C941-4C3B-A197-75ED448862A0}"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6B44A0-C3F8-4023-9352-7CF7C034B2C8}"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3DC5B-471F-47EA-B884-FE923235A560}"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8C408-3247-4796-93FF-B91D6887AEC0}"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1D282-CC74-49F4-B876-75084EFB56F1}"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56EAF9-2583-4989-8D87-13F548ED6E0C}"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3AEAA8-1A97-412E-935C-2E918F139579}"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8B0DF1-CA1F-4E36-8C65-C52A9896A8FB}" type="datetime1">
              <a:rPr lang="en-US" smtClean="0"/>
              <a:t>8/5/2020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6173FD-197A-4AD6-8D60-38B6A76F0734}" type="datetime1">
              <a:rPr lang="en-US" smtClean="0"/>
              <a:t>8/5/2020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8/5/2020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3F0A0B-291C-4112-A023-023C51AB2E85}" type="datetime1">
              <a:rPr lang="en-US" smtClean="0"/>
              <a:t>8/5/2020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652CD06E-EB43-4697-A9C1-290232C3BAD6}"/>
              </a:ext>
            </a:extLst>
          </p:cNvPr>
          <p:cNvSpPr>
            <a:spLocks noGrp="1"/>
          </p:cNvSpPr>
          <p:nvPr>
            <p:ph type="ctrTitle"/>
          </p:nvPr>
        </p:nvSpPr>
        <p:spPr>
          <a:xfrm>
            <a:off x="1676763" y="355662"/>
            <a:ext cx="6692664" cy="1166258"/>
          </a:xfrm>
        </p:spPr>
        <p:txBody>
          <a:bodyPr>
            <a:normAutofit/>
          </a:bodyPr>
          <a:lstStyle/>
          <a:p>
            <a:pPr algn="l"/>
            <a:r>
              <a:rPr lang="en-US" sz="6200" err="1"/>
              <a:t>Lập</a:t>
            </a:r>
            <a:r>
              <a:rPr lang="en-US" sz="6200"/>
              <a:t> </a:t>
            </a:r>
            <a:r>
              <a:rPr lang="en-US" sz="6200" err="1"/>
              <a:t>Trình</a:t>
            </a:r>
            <a:r>
              <a:rPr lang="en-US" sz="6200"/>
              <a:t> Di </a:t>
            </a:r>
            <a:r>
              <a:rPr lang="en-US" sz="6200" err="1"/>
              <a:t>động</a:t>
            </a:r>
            <a:r>
              <a:rPr lang="en-US" sz="6200"/>
              <a:t> 2</a:t>
            </a:r>
          </a:p>
        </p:txBody>
      </p:sp>
      <p:sp>
        <p:nvSpPr>
          <p:cNvPr id="3" name="Subtitle 2">
            <a:extLst>
              <a:ext uri="{FF2B5EF4-FFF2-40B4-BE49-F238E27FC236}">
                <a16:creationId xmlns:a16="http://schemas.microsoft.com/office/drawing/2014/main" id="{1FBBDE4E-FFA3-44D5-BA0B-7575E2214B7C}"/>
              </a:ext>
            </a:extLst>
          </p:cNvPr>
          <p:cNvSpPr>
            <a:spLocks noGrp="1"/>
          </p:cNvSpPr>
          <p:nvPr>
            <p:ph type="subTitle" idx="1"/>
          </p:nvPr>
        </p:nvSpPr>
        <p:spPr>
          <a:xfrm>
            <a:off x="893879" y="1917609"/>
            <a:ext cx="7178070" cy="863348"/>
          </a:xfrm>
        </p:spPr>
        <p:txBody>
          <a:bodyPr>
            <a:noAutofit/>
          </a:bodyPr>
          <a:lstStyle/>
          <a:p>
            <a:pPr algn="l"/>
            <a:r>
              <a:rPr lang="en-US" sz="3600" err="1">
                <a:latin typeface="Times New Roman" panose="02020603050405020304" pitchFamily="18" charset="0"/>
                <a:cs typeface="Times New Roman" panose="02020603050405020304" pitchFamily="18" charset="0"/>
              </a:rPr>
              <a:t>Nhóm</a:t>
            </a:r>
            <a:r>
              <a:rPr lang="en-US" sz="3600">
                <a:latin typeface="Times New Roman" panose="02020603050405020304" pitchFamily="18" charset="0"/>
                <a:cs typeface="Times New Roman" panose="02020603050405020304" pitchFamily="18" charset="0"/>
              </a:rPr>
              <a:t> 12</a:t>
            </a:r>
          </a:p>
          <a:p>
            <a:pPr algn="l"/>
            <a:r>
              <a:rPr lang="en-US" sz="3600">
                <a:latin typeface="Times New Roman" panose="02020603050405020304" pitchFamily="18" charset="0"/>
                <a:cs typeface="Times New Roman" panose="02020603050405020304" pitchFamily="18" charset="0"/>
              </a:rPr>
              <a:t>	Nguyễn Xuân Sơn</a:t>
            </a:r>
          </a:p>
          <a:p>
            <a:pPr algn="l"/>
            <a:r>
              <a:rPr lang="en-US" sz="3600">
                <a:latin typeface="Times New Roman" panose="02020603050405020304" pitchFamily="18" charset="0"/>
                <a:cs typeface="Times New Roman" panose="02020603050405020304" pitchFamily="18" charset="0"/>
              </a:rPr>
              <a:t>	Nguyễn </a:t>
            </a:r>
            <a:r>
              <a:rPr lang="en-US" sz="3600" err="1">
                <a:latin typeface="Times New Roman" panose="02020603050405020304" pitchFamily="18" charset="0"/>
                <a:cs typeface="Times New Roman" panose="02020603050405020304" pitchFamily="18" charset="0"/>
              </a:rPr>
              <a:t>Phạm</a:t>
            </a:r>
            <a:r>
              <a:rPr lang="en-US" sz="3600">
                <a:latin typeface="Times New Roman" panose="02020603050405020304" pitchFamily="18" charset="0"/>
                <a:cs typeface="Times New Roman" panose="02020603050405020304" pitchFamily="18" charset="0"/>
              </a:rPr>
              <a:t> Minh Kha</a:t>
            </a:r>
          </a:p>
        </p:txBody>
      </p:sp>
      <p:sp>
        <p:nvSpPr>
          <p:cNvPr id="4" name="TextBox 3">
            <a:extLst>
              <a:ext uri="{FF2B5EF4-FFF2-40B4-BE49-F238E27FC236}">
                <a16:creationId xmlns:a16="http://schemas.microsoft.com/office/drawing/2014/main" id="{0F90D1DA-8F4D-4CFB-9B20-B9C00EE638BA}"/>
              </a:ext>
            </a:extLst>
          </p:cNvPr>
          <p:cNvSpPr txBox="1"/>
          <p:nvPr/>
        </p:nvSpPr>
        <p:spPr>
          <a:xfrm>
            <a:off x="1045794" y="4941277"/>
            <a:ext cx="6259877" cy="646331"/>
          </a:xfrm>
          <a:prstGeom prst="rect">
            <a:avLst/>
          </a:prstGeom>
          <a:noFill/>
        </p:spPr>
        <p:txBody>
          <a:bodyPr wrap="square" rtlCol="0">
            <a:spAutoFit/>
          </a:bodyPr>
          <a:lstStyle/>
          <a:p>
            <a:r>
              <a:rPr lang="en-US" sz="3600" err="1">
                <a:solidFill>
                  <a:srgbClr val="FFFF00"/>
                </a:solidFill>
              </a:rPr>
              <a:t>Đề</a:t>
            </a:r>
            <a:r>
              <a:rPr lang="en-US" sz="3600">
                <a:solidFill>
                  <a:srgbClr val="FFFF00"/>
                </a:solidFill>
              </a:rPr>
              <a:t> </a:t>
            </a:r>
            <a:r>
              <a:rPr lang="en-US" sz="3600" err="1">
                <a:solidFill>
                  <a:srgbClr val="FFFF00"/>
                </a:solidFill>
              </a:rPr>
              <a:t>tài</a:t>
            </a:r>
            <a:r>
              <a:rPr lang="en-US" sz="3600">
                <a:solidFill>
                  <a:srgbClr val="FFFF00"/>
                </a:solidFill>
              </a:rPr>
              <a:t>: </a:t>
            </a:r>
            <a:r>
              <a:rPr lang="en-US" sz="3600" err="1">
                <a:solidFill>
                  <a:srgbClr val="FFFF00"/>
                </a:solidFill>
              </a:rPr>
              <a:t>Quản</a:t>
            </a:r>
            <a:r>
              <a:rPr lang="en-US" sz="3600">
                <a:solidFill>
                  <a:srgbClr val="FFFF00"/>
                </a:solidFill>
              </a:rPr>
              <a:t> </a:t>
            </a:r>
            <a:r>
              <a:rPr lang="en-US" sz="3600" err="1">
                <a:solidFill>
                  <a:srgbClr val="FFFF00"/>
                </a:solidFill>
              </a:rPr>
              <a:t>Lý</a:t>
            </a:r>
            <a:r>
              <a:rPr lang="en-US" sz="3600">
                <a:solidFill>
                  <a:srgbClr val="FFFF00"/>
                </a:solidFill>
              </a:rPr>
              <a:t> </a:t>
            </a:r>
            <a:r>
              <a:rPr lang="en-US" sz="3600" err="1">
                <a:solidFill>
                  <a:srgbClr val="FFFF00"/>
                </a:solidFill>
              </a:rPr>
              <a:t>Đăng</a:t>
            </a:r>
            <a:r>
              <a:rPr lang="en-US" sz="3600">
                <a:solidFill>
                  <a:srgbClr val="FFFF00"/>
                </a:solidFill>
              </a:rPr>
              <a:t> </a:t>
            </a:r>
            <a:r>
              <a:rPr lang="en-US" sz="3600" err="1">
                <a:solidFill>
                  <a:srgbClr val="FFFF00"/>
                </a:solidFill>
              </a:rPr>
              <a:t>Ký</a:t>
            </a:r>
            <a:r>
              <a:rPr lang="en-US" sz="3600">
                <a:solidFill>
                  <a:srgbClr val="FFFF00"/>
                </a:solidFill>
              </a:rPr>
              <a:t> Tour</a:t>
            </a:r>
          </a:p>
        </p:txBody>
      </p:sp>
    </p:spTree>
    <p:extLst>
      <p:ext uri="{BB962C8B-B14F-4D97-AF65-F5344CB8AC3E}">
        <p14:creationId xmlns:p14="http://schemas.microsoft.com/office/powerpoint/2010/main" val="38844669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Trường bắt nhập số</a:t>
            </a:r>
          </a:p>
        </p:txBody>
      </p:sp>
      <p:pic>
        <p:nvPicPr>
          <p:cNvPr id="3" name="Picture 2">
            <a:extLst>
              <a:ext uri="{FF2B5EF4-FFF2-40B4-BE49-F238E27FC236}">
                <a16:creationId xmlns:a16="http://schemas.microsoft.com/office/drawing/2014/main" id="{07FC4B69-7B1D-48C5-9345-3814A342C010}"/>
              </a:ext>
            </a:extLst>
          </p:cNvPr>
          <p:cNvPicPr>
            <a:picLocks noChangeAspect="1"/>
          </p:cNvPicPr>
          <p:nvPr/>
        </p:nvPicPr>
        <p:blipFill>
          <a:blip r:embed="rId2"/>
          <a:stretch>
            <a:fillRect/>
          </a:stretch>
        </p:blipFill>
        <p:spPr>
          <a:xfrm>
            <a:off x="1375364" y="2034145"/>
            <a:ext cx="2651513" cy="4674386"/>
          </a:xfrm>
          <a:prstGeom prst="rect">
            <a:avLst/>
          </a:prstGeom>
        </p:spPr>
      </p:pic>
      <p:pic>
        <p:nvPicPr>
          <p:cNvPr id="5" name="Picture 4">
            <a:extLst>
              <a:ext uri="{FF2B5EF4-FFF2-40B4-BE49-F238E27FC236}">
                <a16:creationId xmlns:a16="http://schemas.microsoft.com/office/drawing/2014/main" id="{B381CAAB-FBB5-4C9A-9E96-5B7BB876E292}"/>
              </a:ext>
            </a:extLst>
          </p:cNvPr>
          <p:cNvPicPr>
            <a:picLocks noChangeAspect="1"/>
          </p:cNvPicPr>
          <p:nvPr/>
        </p:nvPicPr>
        <p:blipFill>
          <a:blip r:embed="rId3"/>
          <a:stretch>
            <a:fillRect/>
          </a:stretch>
        </p:blipFill>
        <p:spPr>
          <a:xfrm>
            <a:off x="6262852" y="2034145"/>
            <a:ext cx="2815895" cy="4674386"/>
          </a:xfrm>
          <a:prstGeom prst="rect">
            <a:avLst/>
          </a:prstGeom>
        </p:spPr>
      </p:pic>
    </p:spTree>
    <p:extLst>
      <p:ext uri="{BB962C8B-B14F-4D97-AF65-F5344CB8AC3E}">
        <p14:creationId xmlns:p14="http://schemas.microsoft.com/office/powerpoint/2010/main" val="338649979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khác</a:t>
            </a:r>
          </a:p>
        </p:txBody>
      </p:sp>
      <p:pic>
        <p:nvPicPr>
          <p:cNvPr id="4" name="Picture 3">
            <a:extLst>
              <a:ext uri="{FF2B5EF4-FFF2-40B4-BE49-F238E27FC236}">
                <a16:creationId xmlns:a16="http://schemas.microsoft.com/office/drawing/2014/main" id="{622B753E-A4AE-473C-A5A9-F45E75DE45E3}"/>
              </a:ext>
            </a:extLst>
          </p:cNvPr>
          <p:cNvPicPr>
            <a:picLocks noChangeAspect="1"/>
          </p:cNvPicPr>
          <p:nvPr/>
        </p:nvPicPr>
        <p:blipFill>
          <a:blip r:embed="rId2"/>
          <a:stretch>
            <a:fillRect/>
          </a:stretch>
        </p:blipFill>
        <p:spPr>
          <a:xfrm>
            <a:off x="1022530" y="3029743"/>
            <a:ext cx="5686425" cy="819150"/>
          </a:xfrm>
          <a:prstGeom prst="rect">
            <a:avLst/>
          </a:prstGeom>
        </p:spPr>
      </p:pic>
      <p:sp>
        <p:nvSpPr>
          <p:cNvPr id="6" name="Speech Bubble: Rectangle 5">
            <a:extLst>
              <a:ext uri="{FF2B5EF4-FFF2-40B4-BE49-F238E27FC236}">
                <a16:creationId xmlns:a16="http://schemas.microsoft.com/office/drawing/2014/main" id="{55718B8B-23A6-493A-BF60-46122062D85B}"/>
              </a:ext>
            </a:extLst>
          </p:cNvPr>
          <p:cNvSpPr/>
          <p:nvPr/>
        </p:nvSpPr>
        <p:spPr>
          <a:xfrm>
            <a:off x="5291638" y="2118945"/>
            <a:ext cx="1900470" cy="554405"/>
          </a:xfrm>
          <a:prstGeom prst="wedgeRectCallout">
            <a:avLst>
              <a:gd name="adj1" fmla="val -34295"/>
              <a:gd name="adj2" fmla="val 1844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Chuyển sang MH tìm kiếm</a:t>
            </a:r>
          </a:p>
        </p:txBody>
      </p:sp>
      <p:sp>
        <p:nvSpPr>
          <p:cNvPr id="7" name="Speech Bubble: Rectangle 6">
            <a:extLst>
              <a:ext uri="{FF2B5EF4-FFF2-40B4-BE49-F238E27FC236}">
                <a16:creationId xmlns:a16="http://schemas.microsoft.com/office/drawing/2014/main" id="{4E9361DB-AD79-48BF-A10D-43EC7560C96C}"/>
              </a:ext>
            </a:extLst>
          </p:cNvPr>
          <p:cNvSpPr/>
          <p:nvPr/>
        </p:nvSpPr>
        <p:spPr>
          <a:xfrm>
            <a:off x="3367611" y="2324506"/>
            <a:ext cx="1327921" cy="612648"/>
          </a:xfrm>
          <a:prstGeom prst="wedgeRectCallout">
            <a:avLst>
              <a:gd name="adj1" fmla="val 58439"/>
              <a:gd name="adj2" fmla="val 11703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Nút Lưu</a:t>
            </a:r>
          </a:p>
        </p:txBody>
      </p:sp>
      <p:sp>
        <p:nvSpPr>
          <p:cNvPr id="9" name="Speech Bubble: Rectangle 8">
            <a:extLst>
              <a:ext uri="{FF2B5EF4-FFF2-40B4-BE49-F238E27FC236}">
                <a16:creationId xmlns:a16="http://schemas.microsoft.com/office/drawing/2014/main" id="{DD563F97-FE4C-4FFD-AF0A-DEC2283D4E69}"/>
              </a:ext>
            </a:extLst>
          </p:cNvPr>
          <p:cNvSpPr/>
          <p:nvPr/>
        </p:nvSpPr>
        <p:spPr>
          <a:xfrm>
            <a:off x="7305671" y="3763894"/>
            <a:ext cx="1327921" cy="612648"/>
          </a:xfrm>
          <a:prstGeom prst="wedgeRectCallout">
            <a:avLst>
              <a:gd name="adj1" fmla="val -103778"/>
              <a:gd name="adj2" fmla="val -10110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Nút Thoát</a:t>
            </a:r>
          </a:p>
        </p:txBody>
      </p:sp>
    </p:spTree>
    <p:extLst>
      <p:ext uri="{BB962C8B-B14F-4D97-AF65-F5344CB8AC3E}">
        <p14:creationId xmlns:p14="http://schemas.microsoft.com/office/powerpoint/2010/main" val="1766807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tìm kiếm</a:t>
            </a:r>
          </a:p>
        </p:txBody>
      </p:sp>
      <p:pic>
        <p:nvPicPr>
          <p:cNvPr id="5" name="Picture 4">
            <a:extLst>
              <a:ext uri="{FF2B5EF4-FFF2-40B4-BE49-F238E27FC236}">
                <a16:creationId xmlns:a16="http://schemas.microsoft.com/office/drawing/2014/main" id="{874681E6-246A-4A69-BD0D-5ACBB3DBA2E6}"/>
              </a:ext>
            </a:extLst>
          </p:cNvPr>
          <p:cNvPicPr>
            <a:picLocks noChangeAspect="1"/>
          </p:cNvPicPr>
          <p:nvPr/>
        </p:nvPicPr>
        <p:blipFill>
          <a:blip r:embed="rId2"/>
          <a:stretch>
            <a:fillRect/>
          </a:stretch>
        </p:blipFill>
        <p:spPr>
          <a:xfrm>
            <a:off x="1186054" y="2048217"/>
            <a:ext cx="2462754" cy="4431714"/>
          </a:xfrm>
          <a:prstGeom prst="rect">
            <a:avLst/>
          </a:prstGeom>
        </p:spPr>
      </p:pic>
      <p:pic>
        <p:nvPicPr>
          <p:cNvPr id="8" name="Picture 7">
            <a:extLst>
              <a:ext uri="{FF2B5EF4-FFF2-40B4-BE49-F238E27FC236}">
                <a16:creationId xmlns:a16="http://schemas.microsoft.com/office/drawing/2014/main" id="{4C1DC624-0C65-4D47-A7EF-2E5D9D74E686}"/>
              </a:ext>
            </a:extLst>
          </p:cNvPr>
          <p:cNvPicPr>
            <a:picLocks noChangeAspect="1"/>
          </p:cNvPicPr>
          <p:nvPr/>
        </p:nvPicPr>
        <p:blipFill>
          <a:blip r:embed="rId3"/>
          <a:stretch>
            <a:fillRect/>
          </a:stretch>
        </p:blipFill>
        <p:spPr>
          <a:xfrm>
            <a:off x="6171573" y="2048217"/>
            <a:ext cx="2693987" cy="4431713"/>
          </a:xfrm>
          <a:prstGeom prst="rect">
            <a:avLst/>
          </a:prstGeom>
        </p:spPr>
      </p:pic>
      <p:sp>
        <p:nvSpPr>
          <p:cNvPr id="11" name="Speech Bubble: Rectangle 10">
            <a:extLst>
              <a:ext uri="{FF2B5EF4-FFF2-40B4-BE49-F238E27FC236}">
                <a16:creationId xmlns:a16="http://schemas.microsoft.com/office/drawing/2014/main" id="{93A48F34-EAC3-420E-A0D1-1538DD27291F}"/>
              </a:ext>
            </a:extLst>
          </p:cNvPr>
          <p:cNvSpPr/>
          <p:nvPr/>
        </p:nvSpPr>
        <p:spPr>
          <a:xfrm>
            <a:off x="4009292" y="2476564"/>
            <a:ext cx="1290116" cy="612648"/>
          </a:xfrm>
          <a:prstGeom prst="wedgeRectCallout">
            <a:avLst>
              <a:gd name="adj1" fmla="val -85786"/>
              <a:gd name="adj2" fmla="val -566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Vd tìm TOUR03</a:t>
            </a:r>
          </a:p>
        </p:txBody>
      </p:sp>
    </p:spTree>
    <p:extLst>
      <p:ext uri="{BB962C8B-B14F-4D97-AF65-F5344CB8AC3E}">
        <p14:creationId xmlns:p14="http://schemas.microsoft.com/office/powerpoint/2010/main" val="20960195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2942446" y="252612"/>
            <a:ext cx="5319347" cy="1038820"/>
          </a:xfrm>
        </p:spPr>
        <p:txBody>
          <a:bodyPr>
            <a:noAutofit/>
          </a:bodyPr>
          <a:lstStyle/>
          <a:p>
            <a:pPr algn="l"/>
            <a:r>
              <a:rPr lang="en-US" sz="5400" b="1">
                <a:solidFill>
                  <a:schemeClr val="accent1">
                    <a:lumMod val="75000"/>
                  </a:schemeClr>
                </a:solidFill>
                <a:latin typeface="Times New Roman" panose="02020603050405020304" pitchFamily="18" charset="0"/>
                <a:cs typeface="Times New Roman" panose="02020603050405020304" pitchFamily="18" charset="0"/>
              </a:rPr>
              <a:t>Tìm hiểu đề tài</a:t>
            </a:r>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952656" y="1863431"/>
            <a:ext cx="7243603" cy="2719193"/>
          </a:xfrm>
        </p:spPr>
        <p:txBody>
          <a:bodyPr anchor="t">
            <a:noAutofit/>
          </a:bodyPr>
          <a:lstStyle/>
          <a:p>
            <a:r>
              <a:rPr lang="vi-VN" sz="2200">
                <a:latin typeface="Times New Roman" panose="02020603050405020304" pitchFamily="18" charset="0"/>
                <a:cs typeface="Times New Roman" panose="02020603050405020304" pitchFamily="18" charset="0"/>
              </a:rPr>
              <a:t>Phân tích thiết kế hệ thống  thực hiện việc quản lý Tour du lịch trong nước nhằm giúp cho việc : tổ chức Tour, quản lý Tour, cũng như việc quản lý một số vấn đề liên quan như khách hàng, nhân viên, phương tiện,… được tốt hơn, đảm bảo tính chính xác nhanh chóng và tiện lợi . </a:t>
            </a:r>
            <a:endParaRPr lang="en-US" sz="2200">
              <a:latin typeface="Times New Roman" panose="02020603050405020304" pitchFamily="18" charset="0"/>
              <a:cs typeface="Times New Roman" panose="02020603050405020304" pitchFamily="18" charset="0"/>
            </a:endParaRPr>
          </a:p>
          <a:p>
            <a:r>
              <a:rPr lang="vi-VN" sz="2200">
                <a:latin typeface="Times New Roman" panose="02020603050405020304" pitchFamily="18" charset="0"/>
                <a:cs typeface="Times New Roman" panose="02020603050405020304" pitchFamily="18" charset="0"/>
              </a:rPr>
              <a:t> Phạm vi : Giới hạn trong kiến thức môn học :</a:t>
            </a:r>
            <a:r>
              <a:rPr lang="en-US" sz="2200">
                <a:latin typeface="Times New Roman" panose="02020603050405020304" pitchFamily="18" charset="0"/>
                <a:cs typeface="Times New Roman" panose="02020603050405020304" pitchFamily="18" charset="0"/>
              </a:rPr>
              <a:t> chạy trên android</a:t>
            </a:r>
            <a:r>
              <a:rPr lang="vi-VN" sz="2200">
                <a:latin typeface="Times New Roman" panose="02020603050405020304" pitchFamily="18" charset="0"/>
                <a:cs typeface="Times New Roman" panose="02020603050405020304" pitchFamily="18" charset="0"/>
              </a:rPr>
              <a:t>, áp dụng cho các mục tiêu đã đề ra bên trên. Đề tài chỉ quan tâm đến việc quản lý thông tin: Tour, </a:t>
            </a:r>
            <a:r>
              <a:rPr lang="en-US" sz="2200">
                <a:latin typeface="Times New Roman" panose="02020603050405020304" pitchFamily="18" charset="0"/>
                <a:cs typeface="Times New Roman" panose="02020603050405020304" pitchFamily="18" charset="0"/>
              </a:rPr>
              <a:t>danh sách đăng ký</a:t>
            </a:r>
            <a:r>
              <a:rPr lang="vi-VN" sz="2200">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số người tham gia</a:t>
            </a:r>
            <a:r>
              <a:rPr lang="vi-VN" sz="2200">
                <a:latin typeface="Times New Roman" panose="02020603050405020304" pitchFamily="18" charset="0"/>
                <a:cs typeface="Times New Roman" panose="02020603050405020304" pitchFamily="18" charset="0"/>
              </a:rPr>
              <a:t>,</a:t>
            </a:r>
            <a:r>
              <a:rPr lang="en-US" sz="2200">
                <a:latin typeface="Times New Roman" panose="02020603050405020304" pitchFamily="18" charset="0"/>
                <a:cs typeface="Times New Roman" panose="02020603050405020304" pitchFamily="18" charset="0"/>
              </a:rPr>
              <a:t> và địa chỉ. Đồ án </a:t>
            </a:r>
            <a:r>
              <a:rPr lang="vi-VN" sz="2200">
                <a:latin typeface="Times New Roman" panose="02020603050405020304" pitchFamily="18" charset="0"/>
                <a:cs typeface="Times New Roman" panose="02020603050405020304" pitchFamily="18" charset="0"/>
              </a:rPr>
              <a:t>không chú trọng đến việc tính toán các khoản thu - chi, báo cáo doanh thu và thuế</a:t>
            </a:r>
            <a:r>
              <a:rPr lang="en-US" sz="22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2442010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22530" y="1638299"/>
            <a:ext cx="7243603" cy="2719193"/>
          </a:xfrm>
        </p:spPr>
        <p:txBody>
          <a:bodyPr anchor="t">
            <a:normAutofit/>
          </a:bodyPr>
          <a:lstStyle/>
          <a:p>
            <a:r>
              <a:rPr lang="en-US" sz="1800">
                <a:latin typeface="Times New Roman" panose="02020603050405020304" pitchFamily="18" charset="0"/>
                <a:cs typeface="Times New Roman" panose="02020603050405020304" pitchFamily="18" charset="0"/>
              </a:rPr>
              <a:t>Màn hình khởi động khi mở ứng dụng</a:t>
            </a:r>
          </a:p>
          <a:p>
            <a:pPr marL="0" indent="0">
              <a:buNone/>
            </a:pPr>
            <a:endParaRPr lang="en-US" sz="18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9C9093-D36D-41BE-B884-1B4F160EF1D0}"/>
              </a:ext>
            </a:extLst>
          </p:cNvPr>
          <p:cNvPicPr>
            <a:picLocks noChangeAspect="1"/>
          </p:cNvPicPr>
          <p:nvPr/>
        </p:nvPicPr>
        <p:blipFill>
          <a:blip r:embed="rId2"/>
          <a:stretch>
            <a:fillRect/>
          </a:stretch>
        </p:blipFill>
        <p:spPr>
          <a:xfrm>
            <a:off x="1175957" y="2233247"/>
            <a:ext cx="2639905" cy="4279900"/>
          </a:xfrm>
          <a:prstGeom prst="rect">
            <a:avLst/>
          </a:prstGeom>
        </p:spPr>
      </p:pic>
      <p:pic>
        <p:nvPicPr>
          <p:cNvPr id="7" name="Picture 6">
            <a:extLst>
              <a:ext uri="{FF2B5EF4-FFF2-40B4-BE49-F238E27FC236}">
                <a16:creationId xmlns:a16="http://schemas.microsoft.com/office/drawing/2014/main" id="{65DA947D-62E7-41C4-972B-51A6B523841B}"/>
              </a:ext>
            </a:extLst>
          </p:cNvPr>
          <p:cNvPicPr>
            <a:picLocks noChangeAspect="1"/>
          </p:cNvPicPr>
          <p:nvPr/>
        </p:nvPicPr>
        <p:blipFill>
          <a:blip r:embed="rId3"/>
          <a:stretch>
            <a:fillRect/>
          </a:stretch>
        </p:blipFill>
        <p:spPr>
          <a:xfrm>
            <a:off x="5953537" y="2233248"/>
            <a:ext cx="2575686" cy="4279899"/>
          </a:xfrm>
          <a:prstGeom prst="rect">
            <a:avLst/>
          </a:prstGeom>
        </p:spPr>
      </p:pic>
      <p:cxnSp>
        <p:nvCxnSpPr>
          <p:cNvPr id="9" name="Straight Arrow Connector 8">
            <a:extLst>
              <a:ext uri="{FF2B5EF4-FFF2-40B4-BE49-F238E27FC236}">
                <a16:creationId xmlns:a16="http://schemas.microsoft.com/office/drawing/2014/main" id="{F495414A-1A84-4031-9D9D-D192780AA9EF}"/>
              </a:ext>
            </a:extLst>
          </p:cNvPr>
          <p:cNvCxnSpPr/>
          <p:nvPr/>
        </p:nvCxnSpPr>
        <p:spPr>
          <a:xfrm>
            <a:off x="4149970" y="4373197"/>
            <a:ext cx="13716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2691355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danh sách tour</a:t>
            </a:r>
          </a:p>
        </p:txBody>
      </p:sp>
      <p:pic>
        <p:nvPicPr>
          <p:cNvPr id="5" name="Picture 4">
            <a:extLst>
              <a:ext uri="{FF2B5EF4-FFF2-40B4-BE49-F238E27FC236}">
                <a16:creationId xmlns:a16="http://schemas.microsoft.com/office/drawing/2014/main" id="{D52A8FB2-3411-4887-A8E0-0CD1F2DDD25E}"/>
              </a:ext>
            </a:extLst>
          </p:cNvPr>
          <p:cNvPicPr>
            <a:picLocks noChangeAspect="1"/>
          </p:cNvPicPr>
          <p:nvPr/>
        </p:nvPicPr>
        <p:blipFill>
          <a:blip r:embed="rId2"/>
          <a:stretch>
            <a:fillRect/>
          </a:stretch>
        </p:blipFill>
        <p:spPr>
          <a:xfrm>
            <a:off x="1220733" y="2102942"/>
            <a:ext cx="2674259" cy="4513863"/>
          </a:xfrm>
          <a:prstGeom prst="rect">
            <a:avLst/>
          </a:prstGeom>
        </p:spPr>
      </p:pic>
      <p:pic>
        <p:nvPicPr>
          <p:cNvPr id="7" name="Picture 6">
            <a:extLst>
              <a:ext uri="{FF2B5EF4-FFF2-40B4-BE49-F238E27FC236}">
                <a16:creationId xmlns:a16="http://schemas.microsoft.com/office/drawing/2014/main" id="{923678AB-D9D2-40D4-AF1B-99C96E2BAA85}"/>
              </a:ext>
            </a:extLst>
          </p:cNvPr>
          <p:cNvPicPr>
            <a:picLocks noChangeAspect="1"/>
          </p:cNvPicPr>
          <p:nvPr/>
        </p:nvPicPr>
        <p:blipFill>
          <a:blip r:embed="rId3"/>
          <a:stretch>
            <a:fillRect/>
          </a:stretch>
        </p:blipFill>
        <p:spPr>
          <a:xfrm>
            <a:off x="7235457" y="2100560"/>
            <a:ext cx="2825322" cy="4513863"/>
          </a:xfrm>
          <a:prstGeom prst="rect">
            <a:avLst/>
          </a:prstGeom>
        </p:spPr>
      </p:pic>
      <p:sp>
        <p:nvSpPr>
          <p:cNvPr id="9" name="Speech Bubble: Rectangle 8">
            <a:extLst>
              <a:ext uri="{FF2B5EF4-FFF2-40B4-BE49-F238E27FC236}">
                <a16:creationId xmlns:a16="http://schemas.microsoft.com/office/drawing/2014/main" id="{B73DD200-3D04-417B-BC50-172194F5EF1B}"/>
              </a:ext>
            </a:extLst>
          </p:cNvPr>
          <p:cNvSpPr/>
          <p:nvPr/>
        </p:nvSpPr>
        <p:spPr>
          <a:xfrm>
            <a:off x="4071631" y="1600937"/>
            <a:ext cx="2277941" cy="612648"/>
          </a:xfrm>
          <a:prstGeom prst="wedgeRectCallout">
            <a:avLst>
              <a:gd name="adj1" fmla="val -57148"/>
              <a:gd name="adj2" fmla="val 13569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Khi chưa nhập dữ liệu</a:t>
            </a:r>
          </a:p>
        </p:txBody>
      </p:sp>
      <p:sp>
        <p:nvSpPr>
          <p:cNvPr id="10" name="Speech Bubble: Rectangle 9">
            <a:extLst>
              <a:ext uri="{FF2B5EF4-FFF2-40B4-BE49-F238E27FC236}">
                <a16:creationId xmlns:a16="http://schemas.microsoft.com/office/drawing/2014/main" id="{8D9C4CDB-290C-4D94-9591-202F5097A597}"/>
              </a:ext>
            </a:extLst>
          </p:cNvPr>
          <p:cNvSpPr/>
          <p:nvPr/>
        </p:nvSpPr>
        <p:spPr>
          <a:xfrm>
            <a:off x="9288663" y="1271806"/>
            <a:ext cx="2825322" cy="612648"/>
          </a:xfrm>
          <a:prstGeom prst="wedgeRectCallout">
            <a:avLst>
              <a:gd name="adj1" fmla="val -31793"/>
              <a:gd name="adj2" fmla="val 12851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Sau khi add dữ liệu</a:t>
            </a:r>
          </a:p>
        </p:txBody>
      </p:sp>
    </p:spTree>
    <p:extLst>
      <p:ext uri="{BB962C8B-B14F-4D97-AF65-F5344CB8AC3E}">
        <p14:creationId xmlns:p14="http://schemas.microsoft.com/office/powerpoint/2010/main" val="9906845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danh sách tour</a:t>
            </a:r>
          </a:p>
        </p:txBody>
      </p:sp>
      <p:pic>
        <p:nvPicPr>
          <p:cNvPr id="4" name="Picture 3">
            <a:extLst>
              <a:ext uri="{FF2B5EF4-FFF2-40B4-BE49-F238E27FC236}">
                <a16:creationId xmlns:a16="http://schemas.microsoft.com/office/drawing/2014/main" id="{55322FDA-6EFE-4427-893C-7F12913E3B04}"/>
              </a:ext>
            </a:extLst>
          </p:cNvPr>
          <p:cNvPicPr>
            <a:picLocks noChangeAspect="1"/>
          </p:cNvPicPr>
          <p:nvPr/>
        </p:nvPicPr>
        <p:blipFill>
          <a:blip r:embed="rId2"/>
          <a:stretch>
            <a:fillRect/>
          </a:stretch>
        </p:blipFill>
        <p:spPr>
          <a:xfrm>
            <a:off x="1089027" y="2146739"/>
            <a:ext cx="2497016" cy="4426270"/>
          </a:xfrm>
          <a:prstGeom prst="rect">
            <a:avLst/>
          </a:prstGeom>
        </p:spPr>
      </p:pic>
      <p:sp>
        <p:nvSpPr>
          <p:cNvPr id="6" name="Speech Bubble: Rectangle 5">
            <a:extLst>
              <a:ext uri="{FF2B5EF4-FFF2-40B4-BE49-F238E27FC236}">
                <a16:creationId xmlns:a16="http://schemas.microsoft.com/office/drawing/2014/main" id="{5B26CAEF-1A2D-4F4F-A663-2475B2B1C2C8}"/>
              </a:ext>
            </a:extLst>
          </p:cNvPr>
          <p:cNvSpPr/>
          <p:nvPr/>
        </p:nvSpPr>
        <p:spPr>
          <a:xfrm>
            <a:off x="3776542" y="2170240"/>
            <a:ext cx="2098791" cy="612648"/>
          </a:xfrm>
          <a:prstGeom prst="wedgeRectCallout">
            <a:avLst>
              <a:gd name="adj1" fmla="val -61234"/>
              <a:gd name="adj2" fmla="val 998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Nhập đủ các trường</a:t>
            </a:r>
          </a:p>
        </p:txBody>
      </p:sp>
      <p:pic>
        <p:nvPicPr>
          <p:cNvPr id="11" name="Picture 10">
            <a:extLst>
              <a:ext uri="{FF2B5EF4-FFF2-40B4-BE49-F238E27FC236}">
                <a16:creationId xmlns:a16="http://schemas.microsoft.com/office/drawing/2014/main" id="{C922959C-617E-49FA-88EF-BC1BD2357333}"/>
              </a:ext>
            </a:extLst>
          </p:cNvPr>
          <p:cNvPicPr>
            <a:picLocks noChangeAspect="1"/>
          </p:cNvPicPr>
          <p:nvPr/>
        </p:nvPicPr>
        <p:blipFill>
          <a:blip r:embed="rId3"/>
          <a:stretch>
            <a:fillRect/>
          </a:stretch>
        </p:blipFill>
        <p:spPr>
          <a:xfrm>
            <a:off x="6120657" y="2126401"/>
            <a:ext cx="5761219" cy="4426270"/>
          </a:xfrm>
          <a:prstGeom prst="rect">
            <a:avLst/>
          </a:prstGeom>
        </p:spPr>
      </p:pic>
    </p:spTree>
    <p:extLst>
      <p:ext uri="{BB962C8B-B14F-4D97-AF65-F5344CB8AC3E}">
        <p14:creationId xmlns:p14="http://schemas.microsoft.com/office/powerpoint/2010/main" val="18870254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phiếu đăng ký</a:t>
            </a:r>
          </a:p>
        </p:txBody>
      </p:sp>
      <p:pic>
        <p:nvPicPr>
          <p:cNvPr id="5" name="Picture 4">
            <a:extLst>
              <a:ext uri="{FF2B5EF4-FFF2-40B4-BE49-F238E27FC236}">
                <a16:creationId xmlns:a16="http://schemas.microsoft.com/office/drawing/2014/main" id="{5A5261C8-4C1A-42C7-A342-7D9536566843}"/>
              </a:ext>
            </a:extLst>
          </p:cNvPr>
          <p:cNvPicPr>
            <a:picLocks noChangeAspect="1"/>
          </p:cNvPicPr>
          <p:nvPr/>
        </p:nvPicPr>
        <p:blipFill>
          <a:blip r:embed="rId2"/>
          <a:stretch>
            <a:fillRect/>
          </a:stretch>
        </p:blipFill>
        <p:spPr>
          <a:xfrm>
            <a:off x="7305671" y="2237767"/>
            <a:ext cx="2463940" cy="4359884"/>
          </a:xfrm>
          <a:prstGeom prst="rect">
            <a:avLst/>
          </a:prstGeom>
        </p:spPr>
      </p:pic>
      <p:pic>
        <p:nvPicPr>
          <p:cNvPr id="7" name="Picture 6">
            <a:extLst>
              <a:ext uri="{FF2B5EF4-FFF2-40B4-BE49-F238E27FC236}">
                <a16:creationId xmlns:a16="http://schemas.microsoft.com/office/drawing/2014/main" id="{1873FE93-9987-4FEA-BDB5-D25E3D42DCDD}"/>
              </a:ext>
            </a:extLst>
          </p:cNvPr>
          <p:cNvPicPr>
            <a:picLocks noChangeAspect="1"/>
          </p:cNvPicPr>
          <p:nvPr/>
        </p:nvPicPr>
        <p:blipFill>
          <a:blip r:embed="rId3"/>
          <a:stretch>
            <a:fillRect/>
          </a:stretch>
        </p:blipFill>
        <p:spPr>
          <a:xfrm>
            <a:off x="1380543" y="2241244"/>
            <a:ext cx="2285849" cy="4359885"/>
          </a:xfrm>
          <a:prstGeom prst="rect">
            <a:avLst/>
          </a:prstGeom>
        </p:spPr>
      </p:pic>
      <p:sp>
        <p:nvSpPr>
          <p:cNvPr id="22" name="Speech Bubble: Rectangle 21">
            <a:extLst>
              <a:ext uri="{FF2B5EF4-FFF2-40B4-BE49-F238E27FC236}">
                <a16:creationId xmlns:a16="http://schemas.microsoft.com/office/drawing/2014/main" id="{65239A34-A03E-4C62-8C4F-DC950C5B3941}"/>
              </a:ext>
            </a:extLst>
          </p:cNvPr>
          <p:cNvSpPr/>
          <p:nvPr/>
        </p:nvSpPr>
        <p:spPr>
          <a:xfrm>
            <a:off x="3808207" y="1970215"/>
            <a:ext cx="2277941" cy="612648"/>
          </a:xfrm>
          <a:prstGeom prst="wedgeRectCallout">
            <a:avLst>
              <a:gd name="adj1" fmla="val -57148"/>
              <a:gd name="adj2" fmla="val 13569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Khi chưa nhập dữ liệu</a:t>
            </a:r>
          </a:p>
        </p:txBody>
      </p:sp>
      <p:sp>
        <p:nvSpPr>
          <p:cNvPr id="30" name="Speech Bubble: Rectangle 29">
            <a:extLst>
              <a:ext uri="{FF2B5EF4-FFF2-40B4-BE49-F238E27FC236}">
                <a16:creationId xmlns:a16="http://schemas.microsoft.com/office/drawing/2014/main" id="{663B89D7-FCBF-48C6-A3D3-DB0C922F0940}"/>
              </a:ext>
            </a:extLst>
          </p:cNvPr>
          <p:cNvSpPr/>
          <p:nvPr/>
        </p:nvSpPr>
        <p:spPr>
          <a:xfrm>
            <a:off x="9526828" y="1601306"/>
            <a:ext cx="2277941" cy="612648"/>
          </a:xfrm>
          <a:prstGeom prst="wedgeRectCallout">
            <a:avLst>
              <a:gd name="adj1" fmla="val -57148"/>
              <a:gd name="adj2" fmla="val 13569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Khi add dữ liệu</a:t>
            </a:r>
          </a:p>
        </p:txBody>
      </p:sp>
    </p:spTree>
    <p:extLst>
      <p:ext uri="{BB962C8B-B14F-4D97-AF65-F5344CB8AC3E}">
        <p14:creationId xmlns:p14="http://schemas.microsoft.com/office/powerpoint/2010/main" val="5099524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phiếu đăng ký – code set ngày tháng</a:t>
            </a:r>
          </a:p>
        </p:txBody>
      </p:sp>
      <p:pic>
        <p:nvPicPr>
          <p:cNvPr id="3" name="Picture 2">
            <a:extLst>
              <a:ext uri="{FF2B5EF4-FFF2-40B4-BE49-F238E27FC236}">
                <a16:creationId xmlns:a16="http://schemas.microsoft.com/office/drawing/2014/main" id="{67975627-C710-4C5D-BAAD-6221C35D643B}"/>
              </a:ext>
            </a:extLst>
          </p:cNvPr>
          <p:cNvPicPr>
            <a:picLocks noChangeAspect="1"/>
          </p:cNvPicPr>
          <p:nvPr/>
        </p:nvPicPr>
        <p:blipFill>
          <a:blip r:embed="rId2"/>
          <a:stretch>
            <a:fillRect/>
          </a:stretch>
        </p:blipFill>
        <p:spPr>
          <a:xfrm>
            <a:off x="1089027" y="2166521"/>
            <a:ext cx="2631143" cy="4386705"/>
          </a:xfrm>
          <a:prstGeom prst="rect">
            <a:avLst/>
          </a:prstGeom>
        </p:spPr>
      </p:pic>
      <p:pic>
        <p:nvPicPr>
          <p:cNvPr id="4" name="Picture 3">
            <a:extLst>
              <a:ext uri="{FF2B5EF4-FFF2-40B4-BE49-F238E27FC236}">
                <a16:creationId xmlns:a16="http://schemas.microsoft.com/office/drawing/2014/main" id="{4D88E942-0DD5-4907-8E2D-00335799040A}"/>
              </a:ext>
            </a:extLst>
          </p:cNvPr>
          <p:cNvPicPr>
            <a:picLocks noChangeAspect="1"/>
          </p:cNvPicPr>
          <p:nvPr/>
        </p:nvPicPr>
        <p:blipFill>
          <a:blip r:embed="rId3"/>
          <a:stretch>
            <a:fillRect/>
          </a:stretch>
        </p:blipFill>
        <p:spPr>
          <a:xfrm>
            <a:off x="4818124" y="2379663"/>
            <a:ext cx="6627687" cy="3390900"/>
          </a:xfrm>
          <a:prstGeom prst="rect">
            <a:avLst/>
          </a:prstGeom>
        </p:spPr>
      </p:pic>
    </p:spTree>
    <p:extLst>
      <p:ext uri="{BB962C8B-B14F-4D97-AF65-F5344CB8AC3E}">
        <p14:creationId xmlns:p14="http://schemas.microsoft.com/office/powerpoint/2010/main" val="34594293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địa chỉ</a:t>
            </a:r>
          </a:p>
        </p:txBody>
      </p:sp>
      <p:pic>
        <p:nvPicPr>
          <p:cNvPr id="6" name="Picture 5">
            <a:extLst>
              <a:ext uri="{FF2B5EF4-FFF2-40B4-BE49-F238E27FC236}">
                <a16:creationId xmlns:a16="http://schemas.microsoft.com/office/drawing/2014/main" id="{49F0247A-54E7-4BD3-8ECC-328226362596}"/>
              </a:ext>
            </a:extLst>
          </p:cNvPr>
          <p:cNvPicPr>
            <a:picLocks noChangeAspect="1"/>
          </p:cNvPicPr>
          <p:nvPr/>
        </p:nvPicPr>
        <p:blipFill>
          <a:blip r:embed="rId2"/>
          <a:stretch>
            <a:fillRect/>
          </a:stretch>
        </p:blipFill>
        <p:spPr>
          <a:xfrm>
            <a:off x="1022530" y="2180457"/>
            <a:ext cx="2693987" cy="4480952"/>
          </a:xfrm>
          <a:prstGeom prst="rect">
            <a:avLst/>
          </a:prstGeom>
        </p:spPr>
      </p:pic>
      <p:pic>
        <p:nvPicPr>
          <p:cNvPr id="7" name="Picture 6">
            <a:extLst>
              <a:ext uri="{FF2B5EF4-FFF2-40B4-BE49-F238E27FC236}">
                <a16:creationId xmlns:a16="http://schemas.microsoft.com/office/drawing/2014/main" id="{B2DB9076-2838-4417-BC08-47E90075653D}"/>
              </a:ext>
            </a:extLst>
          </p:cNvPr>
          <p:cNvPicPr>
            <a:picLocks noChangeAspect="1"/>
          </p:cNvPicPr>
          <p:nvPr/>
        </p:nvPicPr>
        <p:blipFill>
          <a:blip r:embed="rId3"/>
          <a:stretch>
            <a:fillRect/>
          </a:stretch>
        </p:blipFill>
        <p:spPr>
          <a:xfrm>
            <a:off x="4393013" y="2174128"/>
            <a:ext cx="2827659" cy="4480953"/>
          </a:xfrm>
          <a:prstGeom prst="rect">
            <a:avLst/>
          </a:prstGeom>
        </p:spPr>
      </p:pic>
      <p:pic>
        <p:nvPicPr>
          <p:cNvPr id="10" name="Picture 9">
            <a:extLst>
              <a:ext uri="{FF2B5EF4-FFF2-40B4-BE49-F238E27FC236}">
                <a16:creationId xmlns:a16="http://schemas.microsoft.com/office/drawing/2014/main" id="{CF86FAB1-960F-43B3-B70A-773477001079}"/>
              </a:ext>
            </a:extLst>
          </p:cNvPr>
          <p:cNvPicPr>
            <a:picLocks noChangeAspect="1"/>
          </p:cNvPicPr>
          <p:nvPr/>
        </p:nvPicPr>
        <p:blipFill>
          <a:blip r:embed="rId4"/>
          <a:stretch>
            <a:fillRect/>
          </a:stretch>
        </p:blipFill>
        <p:spPr>
          <a:xfrm>
            <a:off x="8248168" y="2174128"/>
            <a:ext cx="2827659" cy="4480952"/>
          </a:xfrm>
          <a:prstGeom prst="rect">
            <a:avLst/>
          </a:prstGeom>
        </p:spPr>
      </p:pic>
      <p:sp>
        <p:nvSpPr>
          <p:cNvPr id="11" name="Speech Bubble: Rectangle 10">
            <a:extLst>
              <a:ext uri="{FF2B5EF4-FFF2-40B4-BE49-F238E27FC236}">
                <a16:creationId xmlns:a16="http://schemas.microsoft.com/office/drawing/2014/main" id="{D5DA086A-7254-49CF-9827-5D37D5C336B5}"/>
              </a:ext>
            </a:extLst>
          </p:cNvPr>
          <p:cNvSpPr/>
          <p:nvPr/>
        </p:nvSpPr>
        <p:spPr>
          <a:xfrm>
            <a:off x="5433646" y="1410494"/>
            <a:ext cx="1916723" cy="558983"/>
          </a:xfrm>
          <a:prstGeom prst="wedgeRectCallout">
            <a:avLst>
              <a:gd name="adj1" fmla="val -51881"/>
              <a:gd name="adj2" fmla="val 24338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Đổ MãKH vào </a:t>
            </a:r>
          </a:p>
          <a:p>
            <a:pPr algn="ctr"/>
            <a:r>
              <a:rPr lang="en-US">
                <a:latin typeface="Times New Roman" panose="02020603050405020304" pitchFamily="18" charset="0"/>
                <a:cs typeface="Times New Roman" panose="02020603050405020304" pitchFamily="18" charset="0"/>
              </a:rPr>
              <a:t>Spinner</a:t>
            </a:r>
          </a:p>
        </p:txBody>
      </p:sp>
    </p:spTree>
    <p:extLst>
      <p:ext uri="{BB962C8B-B14F-4D97-AF65-F5344CB8AC3E}">
        <p14:creationId xmlns:p14="http://schemas.microsoft.com/office/powerpoint/2010/main" val="24199754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4639991" y="352624"/>
            <a:ext cx="2463879" cy="1038820"/>
          </a:xfrm>
        </p:spPr>
        <p:txBody>
          <a:bodyPr>
            <a:normAutofit fontScale="90000"/>
          </a:bodyPr>
          <a:lstStyle/>
          <a:p>
            <a:pPr algn="l"/>
            <a:r>
              <a:rPr lang="en-US" sz="5400" b="1">
                <a:latin typeface="Times New Roman" panose="02020603050405020304" pitchFamily="18" charset="0"/>
                <a:cs typeface="Times New Roman" panose="02020603050405020304" pitchFamily="18" charset="0"/>
              </a:rPr>
              <a:t>Chi Tiết</a:t>
            </a:r>
          </a:p>
        </p:txBody>
      </p:sp>
      <p:sp>
        <p:nvSpPr>
          <p:cNvPr id="12" name="Content Placeholder 2">
            <a:extLst>
              <a:ext uri="{FF2B5EF4-FFF2-40B4-BE49-F238E27FC236}">
                <a16:creationId xmlns:a16="http://schemas.microsoft.com/office/drawing/2014/main" id="{976167FF-ECEE-4CE0-AF85-57B3D7B77D7B}"/>
              </a:ext>
            </a:extLst>
          </p:cNvPr>
          <p:cNvSpPr txBox="1">
            <a:spLocks/>
          </p:cNvSpPr>
          <p:nvPr/>
        </p:nvSpPr>
        <p:spPr>
          <a:xfrm>
            <a:off x="1022530" y="1638299"/>
            <a:ext cx="7243603" cy="27191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a:latin typeface="Times New Roman" panose="02020603050405020304" pitchFamily="18" charset="0"/>
                <a:cs typeface="Times New Roman" panose="02020603050405020304" pitchFamily="18" charset="0"/>
              </a:rPr>
              <a:t>Màn hình số người tham gia</a:t>
            </a:r>
          </a:p>
        </p:txBody>
      </p:sp>
      <p:pic>
        <p:nvPicPr>
          <p:cNvPr id="4" name="Picture 3">
            <a:extLst>
              <a:ext uri="{FF2B5EF4-FFF2-40B4-BE49-F238E27FC236}">
                <a16:creationId xmlns:a16="http://schemas.microsoft.com/office/drawing/2014/main" id="{B14280F3-E84D-4C0B-923D-CD13D6A8568D}"/>
              </a:ext>
            </a:extLst>
          </p:cNvPr>
          <p:cNvPicPr>
            <a:picLocks noChangeAspect="1"/>
          </p:cNvPicPr>
          <p:nvPr/>
        </p:nvPicPr>
        <p:blipFill>
          <a:blip r:embed="rId2"/>
          <a:stretch>
            <a:fillRect/>
          </a:stretch>
        </p:blipFill>
        <p:spPr>
          <a:xfrm>
            <a:off x="1222131" y="2153891"/>
            <a:ext cx="2730765" cy="4563431"/>
          </a:xfrm>
          <a:prstGeom prst="rect">
            <a:avLst/>
          </a:prstGeom>
        </p:spPr>
      </p:pic>
      <p:pic>
        <p:nvPicPr>
          <p:cNvPr id="8" name="Picture 7">
            <a:extLst>
              <a:ext uri="{FF2B5EF4-FFF2-40B4-BE49-F238E27FC236}">
                <a16:creationId xmlns:a16="http://schemas.microsoft.com/office/drawing/2014/main" id="{D989FBE4-414F-4B38-B360-6131A1647BF7}"/>
              </a:ext>
            </a:extLst>
          </p:cNvPr>
          <p:cNvPicPr>
            <a:picLocks noChangeAspect="1"/>
          </p:cNvPicPr>
          <p:nvPr/>
        </p:nvPicPr>
        <p:blipFill>
          <a:blip r:embed="rId3"/>
          <a:stretch>
            <a:fillRect/>
          </a:stretch>
        </p:blipFill>
        <p:spPr>
          <a:xfrm>
            <a:off x="5653453" y="2154861"/>
            <a:ext cx="2918155" cy="4562461"/>
          </a:xfrm>
          <a:prstGeom prst="rect">
            <a:avLst/>
          </a:prstGeom>
        </p:spPr>
      </p:pic>
    </p:spTree>
    <p:extLst>
      <p:ext uri="{BB962C8B-B14F-4D97-AF65-F5344CB8AC3E}">
        <p14:creationId xmlns:p14="http://schemas.microsoft.com/office/powerpoint/2010/main" val="5830364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3315AA3-EAE3-44ED-8368-BAC2FFFB4817}">
  <ds:schemaRefs>
    <ds:schemaRef ds:uri="http://schemas.microsoft.com/sharepoint/v3/contenttype/forms"/>
  </ds:schemaRefs>
</ds:datastoreItem>
</file>

<file path=customXml/itemProps2.xml><?xml version="1.0" encoding="utf-8"?>
<ds:datastoreItem xmlns:ds="http://schemas.openxmlformats.org/officeDocument/2006/customXml" ds:itemID="{627C19A7-3107-4CB2-BD0D-F7C79BE02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023227-530E-4024-91EF-312A851A758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Parallax design</Template>
  <TotalTime>138</TotalTime>
  <Words>284</Words>
  <Application>Microsoft Office PowerPoint</Application>
  <PresentationFormat>Widescreen</PresentationFormat>
  <Paragraphs>39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Corbel</vt:lpstr>
      <vt:lpstr>Times New Roman</vt:lpstr>
      <vt:lpstr>Parallax</vt:lpstr>
      <vt:lpstr>Lập Trình Di động 2</vt:lpstr>
      <vt:lpstr>Tìm hiểu đề tài</vt:lpstr>
      <vt:lpstr>Chi Tiết</vt:lpstr>
      <vt:lpstr>Chi Tiết</vt:lpstr>
      <vt:lpstr>Chi Tiết</vt:lpstr>
      <vt:lpstr>Chi Tiết</vt:lpstr>
      <vt:lpstr>Chi Tiết</vt:lpstr>
      <vt:lpstr>Chi Tiết</vt:lpstr>
      <vt:lpstr>Chi Tiết</vt:lpstr>
      <vt:lpstr>Chi Tiết</vt:lpstr>
      <vt:lpstr>Chi Tiết</vt:lpstr>
      <vt:lpstr>Chi Tiết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Di động 2</dc:title>
  <dc:creator>Xuân Sơn</dc:creator>
  <cp:lastModifiedBy>Xuân Sơn</cp:lastModifiedBy>
  <cp:revision>11</cp:revision>
  <dcterms:created xsi:type="dcterms:W3CDTF">2020-08-05T11:48:32Z</dcterms:created>
  <dcterms:modified xsi:type="dcterms:W3CDTF">2020-08-05T14:07:27Z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